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F3F9A36-166B-4B7F-A01E-B0CF9EC673E5}" type="datetimeFigureOut">
              <a:rPr lang="en-US" smtClean="0"/>
              <a:t>11/24/2024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194DABC-F89A-423E-873C-A7D6B74284C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3F9A36-166B-4B7F-A01E-B0CF9EC673E5}"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4DABC-F89A-423E-873C-A7D6B74284C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3F9A36-166B-4B7F-A01E-B0CF9EC673E5}"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4DABC-F89A-423E-873C-A7D6B74284C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3F9A36-166B-4B7F-A01E-B0CF9EC673E5}"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4DABC-F89A-423E-873C-A7D6B74284C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3F9A36-166B-4B7F-A01E-B0CF9EC673E5}" type="datetimeFigureOut">
              <a:rPr lang="en-US" smtClean="0"/>
              <a:t>11/24/2024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94DABC-F89A-423E-873C-A7D6B74284CE}"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3F9A36-166B-4B7F-A01E-B0CF9EC673E5}"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4DABC-F89A-423E-873C-A7D6B74284C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F3F9A36-166B-4B7F-A01E-B0CF9EC673E5}" type="datetimeFigureOut">
              <a:rPr lang="en-US" smtClean="0"/>
              <a:t>11/24/2024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94DABC-F89A-423E-873C-A7D6B74284C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3F9A36-166B-4B7F-A01E-B0CF9EC673E5}" type="datetimeFigureOut">
              <a:rPr lang="en-US" smtClean="0"/>
              <a:t>11/24/2024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94DABC-F89A-423E-873C-A7D6B74284C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3F9A36-166B-4B7F-A01E-B0CF9EC673E5}" type="datetimeFigureOut">
              <a:rPr lang="en-US" smtClean="0"/>
              <a:t>11/24/2024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94DABC-F89A-423E-873C-A7D6B74284C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3F9A36-166B-4B7F-A01E-B0CF9EC673E5}"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94DABC-F89A-423E-873C-A7D6B74284C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3F9A36-166B-4B7F-A01E-B0CF9EC673E5}" type="datetimeFigureOut">
              <a:rPr lang="en-US" smtClean="0"/>
              <a:t>11/24/2024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194DABC-F89A-423E-873C-A7D6B74284CE}"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3F9A36-166B-4B7F-A01E-B0CF9EC673E5}" type="datetimeFigureOut">
              <a:rPr lang="en-US" smtClean="0"/>
              <a:t>11/24/2024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194DABC-F89A-423E-873C-A7D6B74284CE}"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Research Process </a:t>
            </a:r>
            <a:r>
              <a:rPr lang="en-US" b="1" dirty="0" smtClean="0"/>
              <a:t>Steps</a:t>
            </a:r>
            <a:endParaRPr lang="en-US" b="1"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7: Data Analysis</a:t>
            </a:r>
            <a:endParaRPr lang="en-US" b="1" dirty="0"/>
          </a:p>
        </p:txBody>
      </p:sp>
      <p:sp>
        <p:nvSpPr>
          <p:cNvPr id="3" name="Content Placeholder 2"/>
          <p:cNvSpPr>
            <a:spLocks noGrp="1"/>
          </p:cNvSpPr>
          <p:nvPr>
            <p:ph idx="1"/>
          </p:nvPr>
        </p:nvSpPr>
        <p:spPr/>
        <p:txBody>
          <a:bodyPr>
            <a:normAutofit fontScale="92500"/>
          </a:bodyPr>
          <a:lstStyle/>
          <a:p>
            <a:pPr algn="just">
              <a:buNone/>
            </a:pPr>
            <a:r>
              <a:rPr lang="en-US" dirty="0" smtClean="0"/>
              <a:t>During research design, the researcher plans data analysis. After collecting data, the researcher analyzes it. The data is examined based on the approach in this step. The research findings are reviewed and reported.</a:t>
            </a:r>
          </a:p>
          <a:p>
            <a:pPr algn="just">
              <a:buNone/>
            </a:pPr>
            <a:r>
              <a:rPr lang="en-US" dirty="0" smtClean="0"/>
              <a:t>Data analysis involves a number of closely related stages, such as setting up categories, applying these categories to raw data through coding and tabulation, and then drawing statistical conclusions. The researcher can examine the acquired data using a variety of statistical methods.</a:t>
            </a:r>
          </a:p>
          <a:p>
            <a:pPr algn="just">
              <a:buNone/>
            </a:pPr>
            <a:r>
              <a:rPr lang="en-US" dirty="0" smtClean="0"/>
              <a:t/>
            </a:r>
            <a:br>
              <a:rPr lang="en-US" dirty="0" smtClean="0"/>
            </a:br>
            <a:endParaRPr lang="en-US" dirty="0" smtClean="0"/>
          </a:p>
          <a:p>
            <a:pPr algn="just">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8: The Report-writing</a:t>
            </a:r>
            <a:endParaRPr lang="en-US" b="1" dirty="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After completing these steps, the researcher must prepare a report detailing his findings. The report must be carefully composed with the following in mind:</a:t>
            </a:r>
          </a:p>
          <a:p>
            <a:pPr algn="just">
              <a:buNone/>
            </a:pPr>
            <a:r>
              <a:rPr lang="en-US" b="1" dirty="0" smtClean="0"/>
              <a:t>The Layout: </a:t>
            </a:r>
            <a:r>
              <a:rPr lang="en-US" dirty="0" smtClean="0"/>
              <a:t>On the first page, the title, date, acknowledgments, and preface should be on the report. A table of contents should be followed by a list of tables, graphs, and charts if any.</a:t>
            </a:r>
          </a:p>
          <a:p>
            <a:pPr algn="just">
              <a:buNone/>
            </a:pPr>
            <a:r>
              <a:rPr lang="en-US" b="1" dirty="0" smtClean="0"/>
              <a:t>Introduction:</a:t>
            </a:r>
            <a:r>
              <a:rPr lang="en-US" dirty="0" smtClean="0"/>
              <a:t> It should state the research’s purpose and methods. This section should include the study’s scope and limits.</a:t>
            </a:r>
          </a:p>
          <a:p>
            <a:pPr algn="just">
              <a:buNone/>
            </a:pPr>
            <a:r>
              <a:rPr lang="en-US" b="1" dirty="0" smtClean="0"/>
              <a:t>Summary of Findings:</a:t>
            </a:r>
            <a:r>
              <a:rPr lang="en-US" dirty="0" smtClean="0"/>
              <a:t> A non-technical summary of findings and recommendations will follow the introduction. The findings should be summarized if they’re lengthy.</a:t>
            </a:r>
          </a:p>
          <a:p>
            <a:pPr algn="just">
              <a:buNone/>
            </a:pPr>
            <a:r>
              <a:rPr lang="en-US" b="1" dirty="0" smtClean="0"/>
              <a:t>Principal Report:</a:t>
            </a:r>
            <a:r>
              <a:rPr lang="en-US" dirty="0" smtClean="0"/>
              <a:t> The main body of the report should make sense and be broken up into sections that are easy to understand.</a:t>
            </a:r>
          </a:p>
          <a:p>
            <a:pPr algn="just">
              <a:buNone/>
            </a:pPr>
            <a:r>
              <a:rPr lang="en-US" b="1" dirty="0" smtClean="0"/>
              <a:t>Conclusion:</a:t>
            </a:r>
            <a:r>
              <a:rPr lang="en-US" dirty="0" smtClean="0"/>
              <a:t> The researcher should restate his findings at the end of the main text. It’s the final result.</a:t>
            </a:r>
          </a:p>
          <a:p>
            <a:pPr algn="just">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Research Process Steps</a:t>
            </a:r>
            <a:endParaRPr lang="en-US" dirty="0"/>
          </a:p>
        </p:txBody>
      </p:sp>
      <p:sp>
        <p:nvSpPr>
          <p:cNvPr id="3" name="Content Placeholder 2"/>
          <p:cNvSpPr>
            <a:spLocks noGrp="1"/>
          </p:cNvSpPr>
          <p:nvPr>
            <p:ph idx="1"/>
          </p:nvPr>
        </p:nvSpPr>
        <p:spPr/>
        <p:txBody>
          <a:bodyPr>
            <a:normAutofit/>
          </a:bodyPr>
          <a:lstStyle/>
          <a:p>
            <a:pPr algn="just">
              <a:buNone/>
            </a:pPr>
            <a:r>
              <a:rPr lang="en-US" sz="2800" dirty="0"/>
              <a:t>The research process consists of a series of systematic procedures that a researcher must go through in order to generate knowledge that will be considered valuable by the project and focus on the relevant topic.</a:t>
            </a:r>
          </a:p>
          <a:p>
            <a:pPr algn="just">
              <a:buNone/>
            </a:pPr>
            <a:r>
              <a:rPr lang="en-US" sz="2800" dirty="0"/>
              <a:t>To conduct effective research, you must understand the research process steps and follow them. Here are a few steps in the research process to make it easier for you:</a:t>
            </a:r>
          </a:p>
          <a:p>
            <a:pPr algn="just">
              <a:buNone/>
            </a:pPr>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Screenshot 2024-11-24 234729.png"/>
          <p:cNvPicPr>
            <a:picLocks noGrp="1" noChangeAspect="1"/>
          </p:cNvPicPr>
          <p:nvPr>
            <p:ph idx="1"/>
          </p:nvPr>
        </p:nvPicPr>
        <p:blipFill>
          <a:blip r:embed="rId2"/>
          <a:stretch>
            <a:fillRect/>
          </a:stretch>
        </p:blipFill>
        <p:spPr>
          <a:xfrm>
            <a:off x="0" y="0"/>
            <a:ext cx="9144000" cy="6858000"/>
          </a:xfr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1: Identify the Problem</a:t>
            </a:r>
            <a:endParaRPr lang="en-US" b="1" dirty="0"/>
          </a:p>
        </p:txBody>
      </p:sp>
      <p:sp>
        <p:nvSpPr>
          <p:cNvPr id="3" name="Content Placeholder 2"/>
          <p:cNvSpPr>
            <a:spLocks noGrp="1"/>
          </p:cNvSpPr>
          <p:nvPr>
            <p:ph idx="1"/>
          </p:nvPr>
        </p:nvSpPr>
        <p:spPr/>
        <p:txBody>
          <a:bodyPr>
            <a:normAutofit lnSpcReduction="10000"/>
          </a:bodyPr>
          <a:lstStyle/>
          <a:p>
            <a:pPr algn="just">
              <a:buNone/>
            </a:pPr>
            <a:r>
              <a:rPr lang="en-US" dirty="0" smtClean="0"/>
              <a:t>Finding </a:t>
            </a:r>
            <a:r>
              <a:rPr lang="en-US" dirty="0"/>
              <a:t>an issue or formulating a research question is the first step. A well-defined research problem will guide the researcher through all stages of the research process, from setting objectives to choosing a technique. There are a number of approaches to get insight into a topic and gain a better understanding of it. Such as:</a:t>
            </a:r>
          </a:p>
          <a:p>
            <a:pPr algn="just"/>
            <a:r>
              <a:rPr lang="en-US" dirty="0"/>
              <a:t>A preliminary survey</a:t>
            </a:r>
          </a:p>
          <a:p>
            <a:pPr algn="just"/>
            <a:r>
              <a:rPr lang="en-US" dirty="0"/>
              <a:t>Case studies</a:t>
            </a:r>
          </a:p>
          <a:p>
            <a:pPr algn="just"/>
            <a:r>
              <a:rPr lang="en-US" dirty="0"/>
              <a:t>Interviews with a small group of people</a:t>
            </a:r>
          </a:p>
          <a:p>
            <a:pPr algn="just"/>
            <a:r>
              <a:rPr lang="en-US" dirty="0"/>
              <a:t>Observational survey</a:t>
            </a:r>
          </a:p>
          <a:p>
            <a:pPr algn="just">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2: Evaluate the Literature</a:t>
            </a:r>
            <a:endParaRPr lang="en-US" b="1"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A thorough examination of the relevant studies is essential to the research process. It enables the researcher to identify the precise aspects of the problem. Once a problem has been found, the investigator or researcher needs to find out more about it.</a:t>
            </a:r>
          </a:p>
          <a:p>
            <a:pPr algn="just">
              <a:buNone/>
            </a:pPr>
            <a:r>
              <a:rPr lang="en-US" dirty="0" smtClean="0"/>
              <a:t>This stage gives problem-zone background. It teaches the investigator about previous research, how they were conducted, and its conclusions. The researcher can build consistency between his work and others through a literature review. Such a review exposes the researcher to a more significant body of knowledge and helps him follow the research process efficiently.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3: Create Hypothesis</a:t>
            </a:r>
            <a:endParaRPr lang="en-US" b="1" dirty="0"/>
          </a:p>
        </p:txBody>
      </p:sp>
      <p:sp>
        <p:nvSpPr>
          <p:cNvPr id="3" name="Content Placeholder 2"/>
          <p:cNvSpPr>
            <a:spLocks noGrp="1"/>
          </p:cNvSpPr>
          <p:nvPr>
            <p:ph idx="1"/>
          </p:nvPr>
        </p:nvSpPr>
        <p:spPr/>
        <p:txBody>
          <a:bodyPr>
            <a:normAutofit lnSpcReduction="10000"/>
          </a:bodyPr>
          <a:lstStyle/>
          <a:p>
            <a:pPr algn="just">
              <a:buNone/>
            </a:pPr>
            <a:r>
              <a:rPr lang="en-US" dirty="0" smtClean="0"/>
              <a:t>Formulating an original hypothesis is the next logical step after narrowing down the research topic and defining it. A belief solves logical relationships between variables. In order to establish a hypothesis, a researcher must have a certain amount of expertise in the field. </a:t>
            </a:r>
          </a:p>
          <a:p>
            <a:pPr algn="just">
              <a:buNone/>
            </a:pPr>
            <a:r>
              <a:rPr lang="en-US" dirty="0" smtClean="0"/>
              <a:t>It is important for researchers to keep in mind while formulating a hypothesis that it must be based on the research topic. Researchers are able to concentrate their efforts and stay committed to their objectives when they develop theories to guide their work.</a:t>
            </a:r>
          </a:p>
          <a:p>
            <a:pPr algn="just">
              <a:buNone/>
            </a:pPr>
            <a:endParaRPr lang="en-US" dirty="0" smtClean="0"/>
          </a:p>
          <a:p>
            <a:pPr algn="just">
              <a:buNone/>
            </a:pP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4: The Research Design</a:t>
            </a:r>
            <a:endParaRPr lang="en-US" b="1"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Research </a:t>
            </a:r>
            <a:r>
              <a:rPr lang="en-US" dirty="0"/>
              <a:t>design is the plan for achieving objectives and answering research questions. It outlines how to get the relevant information. Its goal is to design research to test hypotheses, address the research questions, and provide decision-making insights.</a:t>
            </a:r>
          </a:p>
          <a:p>
            <a:pPr algn="just">
              <a:buNone/>
            </a:pPr>
            <a:r>
              <a:rPr lang="en-US" dirty="0"/>
              <a:t>The research design aims to minimize the time, money, and effort required to acquire meaningful evidence. This plan fits into four categories:</a:t>
            </a:r>
          </a:p>
          <a:p>
            <a:pPr algn="just"/>
            <a:r>
              <a:rPr lang="en-US" dirty="0"/>
              <a:t>Exploration and Surveys</a:t>
            </a:r>
          </a:p>
          <a:p>
            <a:pPr algn="just"/>
            <a:r>
              <a:rPr lang="en-US" dirty="0"/>
              <a:t>Experiment</a:t>
            </a:r>
          </a:p>
          <a:p>
            <a:pPr algn="just"/>
            <a:r>
              <a:rPr lang="en-US" dirty="0"/>
              <a:t>Data Analysis</a:t>
            </a:r>
          </a:p>
          <a:p>
            <a:pPr algn="just"/>
            <a:r>
              <a:rPr lang="en-US" dirty="0"/>
              <a:t>Observation</a:t>
            </a:r>
          </a:p>
          <a:p>
            <a:pPr algn="just">
              <a:buNone/>
            </a:pPr>
            <a:r>
              <a:rPr lang="en-US" dirty="0" smtClean="0"/>
              <a:t/>
            </a:r>
            <a:br>
              <a:rPr lang="en-US" dirty="0" smtClean="0"/>
            </a:b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5: Describe Population</a:t>
            </a:r>
            <a:endParaRPr lang="en-US" b="1" dirty="0"/>
          </a:p>
        </p:txBody>
      </p:sp>
      <p:sp>
        <p:nvSpPr>
          <p:cNvPr id="3" name="Content Placeholder 2"/>
          <p:cNvSpPr>
            <a:spLocks noGrp="1"/>
          </p:cNvSpPr>
          <p:nvPr>
            <p:ph idx="1"/>
          </p:nvPr>
        </p:nvSpPr>
        <p:spPr/>
        <p:txBody>
          <a:bodyPr>
            <a:normAutofit lnSpcReduction="10000"/>
          </a:bodyPr>
          <a:lstStyle/>
          <a:p>
            <a:pPr algn="just">
              <a:buNone/>
            </a:pPr>
            <a:r>
              <a:rPr lang="en-US" dirty="0" smtClean="0"/>
              <a:t>Research </a:t>
            </a:r>
            <a:r>
              <a:rPr lang="en-US" dirty="0"/>
              <a:t>projects usually look at a specific group of people, facilities, or how technology is used in the business. In research, the term population refers to this study group. The research topic and purpose help determine the study group.</a:t>
            </a:r>
          </a:p>
          <a:p>
            <a:pPr algn="just">
              <a:buNone/>
            </a:pPr>
            <a:r>
              <a:rPr lang="en-US" dirty="0"/>
              <a:t>Suppose a researcher wishes to investigate a certain group of people in the community. In that case, the research could target a specific age group, males or females, a geographic location, or an ethnic group. A final step in a study’s design is to specify its sample or population so that the results may be generalized.</a:t>
            </a:r>
          </a:p>
          <a:p>
            <a:pPr algn="just">
              <a:buNone/>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Step 6: Data Collection</a:t>
            </a:r>
            <a:endParaRPr lang="en-US" b="1" dirty="0"/>
          </a:p>
        </p:txBody>
      </p:sp>
      <p:sp>
        <p:nvSpPr>
          <p:cNvPr id="3" name="Content Placeholder 2"/>
          <p:cNvSpPr>
            <a:spLocks noGrp="1"/>
          </p:cNvSpPr>
          <p:nvPr>
            <p:ph idx="1"/>
          </p:nvPr>
        </p:nvSpPr>
        <p:spPr/>
        <p:txBody>
          <a:bodyPr>
            <a:normAutofit fontScale="85000" lnSpcReduction="20000"/>
          </a:bodyPr>
          <a:lstStyle/>
          <a:p>
            <a:pPr algn="just">
              <a:buNone/>
            </a:pPr>
            <a:r>
              <a:rPr lang="en-US" dirty="0" smtClean="0"/>
              <a:t>Data </a:t>
            </a:r>
            <a:r>
              <a:rPr lang="en-US" dirty="0"/>
              <a:t>collection is important in obtaining the knowledge or information required to answer the research issue. Every research collected data, either from the literature or the people being studied. Data must be collected from the two categories of researchers. These sources may provide primary data.</a:t>
            </a:r>
          </a:p>
          <a:p>
            <a:pPr algn="just"/>
            <a:r>
              <a:rPr lang="en-US" dirty="0"/>
              <a:t>Experiment</a:t>
            </a:r>
          </a:p>
          <a:p>
            <a:pPr algn="just"/>
            <a:r>
              <a:rPr lang="en-US" dirty="0"/>
              <a:t>Questionnaire</a:t>
            </a:r>
          </a:p>
          <a:p>
            <a:pPr algn="just"/>
            <a:r>
              <a:rPr lang="en-US" dirty="0"/>
              <a:t>Observation</a:t>
            </a:r>
          </a:p>
          <a:p>
            <a:pPr algn="just"/>
            <a:r>
              <a:rPr lang="en-US" dirty="0"/>
              <a:t>Interview</a:t>
            </a:r>
          </a:p>
          <a:p>
            <a:pPr algn="just"/>
            <a:r>
              <a:rPr lang="en-US" dirty="0"/>
              <a:t>Secondary data categories are:</a:t>
            </a:r>
          </a:p>
          <a:p>
            <a:pPr algn="just"/>
            <a:r>
              <a:rPr lang="en-US" dirty="0"/>
              <a:t>Literature survey</a:t>
            </a:r>
          </a:p>
          <a:p>
            <a:pPr algn="just"/>
            <a:r>
              <a:rPr lang="en-US" dirty="0"/>
              <a:t>Official, unofficial reports</a:t>
            </a:r>
          </a:p>
          <a:p>
            <a:pPr algn="just"/>
            <a:r>
              <a:rPr lang="en-US" dirty="0"/>
              <a:t>An approach based on library </a:t>
            </a:r>
            <a:r>
              <a:rPr lang="en-US" dirty="0" smtClean="0"/>
              <a:t>resources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TotalTime>
  <Words>487</Words>
  <Application>Microsoft Office PowerPoint</Application>
  <PresentationFormat>On-screen Show (4:3)</PresentationFormat>
  <Paragraphs>48</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Research Process Steps</vt:lpstr>
      <vt:lpstr>Research Process Steps</vt:lpstr>
      <vt:lpstr>Slide 3</vt:lpstr>
      <vt:lpstr>Step 1: Identify the Problem</vt:lpstr>
      <vt:lpstr>Step 2: Evaluate the Literature</vt:lpstr>
      <vt:lpstr>Step 3: Create Hypothesis</vt:lpstr>
      <vt:lpstr>Step 4: The Research Design</vt:lpstr>
      <vt:lpstr>Step 5: Describe Population</vt:lpstr>
      <vt:lpstr>Step 6: Data Collection</vt:lpstr>
      <vt:lpstr>Step 7: Data Analysis</vt:lpstr>
      <vt:lpstr>Step 8: The Report-writing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Process Steps</dc:title>
  <dc:creator>Hp</dc:creator>
  <cp:lastModifiedBy>Hp</cp:lastModifiedBy>
  <cp:revision>2</cp:revision>
  <dcterms:created xsi:type="dcterms:W3CDTF">2024-11-24T18:17:58Z</dcterms:created>
  <dcterms:modified xsi:type="dcterms:W3CDTF">2024-11-24T18:25:56Z</dcterms:modified>
</cp:coreProperties>
</file>